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37"/>
  </p:notesMasterIdLst>
  <p:sldIdLst>
    <p:sldId id="256" r:id="rId2"/>
    <p:sldId id="283" r:id="rId3"/>
    <p:sldId id="284" r:id="rId4"/>
    <p:sldId id="286" r:id="rId5"/>
    <p:sldId id="277" r:id="rId6"/>
    <p:sldId id="289" r:id="rId7"/>
    <p:sldId id="290" r:id="rId8"/>
    <p:sldId id="291" r:id="rId9"/>
    <p:sldId id="292" r:id="rId10"/>
    <p:sldId id="285" r:id="rId11"/>
    <p:sldId id="271" r:id="rId12"/>
    <p:sldId id="287" r:id="rId13"/>
    <p:sldId id="310" r:id="rId14"/>
    <p:sldId id="293" r:id="rId15"/>
    <p:sldId id="269" r:id="rId16"/>
    <p:sldId id="270" r:id="rId17"/>
    <p:sldId id="272" r:id="rId18"/>
    <p:sldId id="273" r:id="rId19"/>
    <p:sldId id="294" r:id="rId20"/>
    <p:sldId id="298" r:id="rId21"/>
    <p:sldId id="299" r:id="rId22"/>
    <p:sldId id="300" r:id="rId23"/>
    <p:sldId id="302" r:id="rId24"/>
    <p:sldId id="303" r:id="rId25"/>
    <p:sldId id="304" r:id="rId26"/>
    <p:sldId id="274" r:id="rId27"/>
    <p:sldId id="306" r:id="rId28"/>
    <p:sldId id="305" r:id="rId29"/>
    <p:sldId id="307" r:id="rId30"/>
    <p:sldId id="280" r:id="rId31"/>
    <p:sldId id="308" r:id="rId32"/>
    <p:sldId id="311" r:id="rId33"/>
    <p:sldId id="313" r:id="rId34"/>
    <p:sldId id="309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5951" autoAdjust="0"/>
  </p:normalViewPr>
  <p:slideViewPr>
    <p:cSldViewPr>
      <p:cViewPr varScale="1">
        <p:scale>
          <a:sx n="72" d="100"/>
          <a:sy n="72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853E-82B5-471A-9911-49795E9EF1C0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A96F6-3A18-457B-97F0-E4B32EF7BC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5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A96F6-3A18-457B-97F0-E4B32EF7BC4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93047-9059-4C08-9800-9DDE503389B9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AA9ED-5BC0-4A7A-A03C-823521C65D05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484041-E903-434C-A5A5-82532B5A2F52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37636B-7AC4-4267-B470-1628BFCBFCF2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5F193-3AAC-4CFE-AA72-A40FA1532BE5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2AFCA-A7C8-4A07-AE6E-D5AE8818B088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8C23-42EF-4367-953E-5CC6A26AAB3C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7E46A-A230-4FE9-8581-1FD3500B5050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3DB90-6F0B-4C00-9E1D-B7D39C11B242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4D792C-CA7A-4299-8DC5-A8CBFFA4EBFA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5A7DA-E806-4F9E-96E5-4A79CB30223E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7BFB01-6209-4D75-ABCF-6ADC0ED1EE13}" type="datetime1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Galaxy Consulting www.galaxyconsulting.weebly.com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EF2E33E-9694-41D3-9F5F-1A928804F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3066222"/>
            <a:ext cx="5181600" cy="4953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Galaxy Consulting</a:t>
            </a:r>
            <a:endParaRPr lang="en-US" sz="2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276600" cy="3276600"/>
          </a:xfrm>
          <a:prstGeom prst="rect">
            <a:avLst/>
          </a:prstGeom>
        </p:spPr>
      </p:pic>
      <p:pic>
        <p:nvPicPr>
          <p:cNvPr id="6" name="Picture 5" descr="galaxyfo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114800"/>
            <a:ext cx="6619875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21268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Overload and How to Deal With It</a:t>
            </a:r>
            <a:endParaRPr lang="en-US" sz="36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71900" y="2673626"/>
            <a:ext cx="4648200" cy="4191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Eleonora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Babayants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38400" y="6096000"/>
            <a:ext cx="37338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mages.slidesharecdn.com/weildubaifinalslideshare-1229266122609377-1/95/slide-4-728.jpg?1289670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533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By 2011, the digital universe was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10X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as big as it was in 2006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40019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2057400"/>
            <a:ext cx="5181600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2209801"/>
            <a:ext cx="563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In 2011, the amount of digital information created in the World has exceeded 1zettabyte  – 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was 1.2 zettabyte =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 stack of DVDs stretching to the moon and back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4572000"/>
            <a:ext cx="5181600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global-in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04800"/>
            <a:ext cx="28575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4724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What is an zettabyte?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5257800"/>
            <a:ext cx="2848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One trillion gigabytes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0" y="6096000"/>
            <a:ext cx="32004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amount of digital information is doubling every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months</a:t>
            </a:r>
          </a:p>
        </p:txBody>
      </p:sp>
      <p:pic>
        <p:nvPicPr>
          <p:cNvPr id="4" name="Picture 3" descr="Big-dat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81000"/>
            <a:ext cx="4038600" cy="491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600200"/>
            <a:ext cx="4114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years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there will be as many bits of digital universe as there are stars in physical universe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1242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2020: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35 zettabytes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(35  trillion gigabytes) = 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 stack of DVDs reaching halfway to Mars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growth of data continues to outpace available storage capacity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096000"/>
            <a:ext cx="3166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1to1media.com/weblog/big%20data%20for%20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1066800"/>
            <a:ext cx="4267200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52600" y="381000"/>
            <a:ext cx="5391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Future Trend – Big Data</a:t>
            </a:r>
            <a:endParaRPr lang="en-US" sz="3600" b="1" cap="none" spc="0" dirty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3733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Big data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- data sets whose size is beyond the ability of commonly used software tools to capture, manage, and process the data within a tolerable elapsed time.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276600"/>
            <a:ext cx="2362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Challenges: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capture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storage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search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sharing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analysis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visualization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6096000"/>
            <a:ext cx="27432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4038599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About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the total volume of information in the Digital Universe is created by businesses and organizations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workloadover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609600"/>
            <a:ext cx="4047269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971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 and most of it is unmanaged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43200" y="6172200"/>
            <a:ext cx="35814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images.slidesharecdn.com/digitallandfill2-1213290149343458-9/95/slide-5-728.jpg?1231187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81924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Most of which is stored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haphazardly on a variety of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servers and drives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5257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And it is getting worse…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76800" y="381000"/>
            <a:ext cx="3886200" cy="40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052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ile 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743200"/>
            <a:ext cx="37338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2133600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and… even filing cabinets!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350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 is an increased use of: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departmental network drives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collaboration tools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content management systems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messaging systems with file attachments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corporate blogs and wikis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databases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Information Mng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04800"/>
            <a:ext cx="4800600" cy="52816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096000"/>
            <a:ext cx="34290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76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361103"/>
            <a:ext cx="4648200" cy="14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There are duplicate and untraceable documents that crowd valuable information needed to get work done.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2057400"/>
            <a:ext cx="3886200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Employees spend too much time, about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20%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their time, on average, looking for, not finding and recreating information. </a:t>
            </a:r>
          </a:p>
        </p:txBody>
      </p:sp>
      <p:pic>
        <p:nvPicPr>
          <p:cNvPr id="7" name="Picture 6" descr="Information Over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3773905" cy="28194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32766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191000"/>
            <a:ext cx="4572000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Once they find the information,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42%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of employees report having used the wrong information, according to a recent survey.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info overloa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676" y="3810000"/>
            <a:ext cx="296290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Think about email…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4028667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organizations have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deployed an email management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strategy across their organization.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533400"/>
            <a:ext cx="38735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971800"/>
            <a:ext cx="41148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56%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organizations have no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policy at all relative to e-mail retention.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5600" y="6096000"/>
            <a:ext cx="4191000" cy="4413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gala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827721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3886200"/>
            <a:ext cx="3886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Information is the oxygen of the modern age. It seeps through the walls topped by barbed wire, it wafts across the electrified borders. -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Ronald Reagan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600200"/>
            <a:ext cx="4343400" cy="21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galaxy is an enormous group of hundreds of millions or billions of star systems that orbit around a common center and gravitationally interact with each other. – Wiki Answers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886200"/>
            <a:ext cx="4267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Information networks straddle the world. Nothing remains concealed. But the sheer volume of information dissolves the information. We are unable to take it all in. -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Gunther Grass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648200" y="3962400"/>
            <a:ext cx="0" cy="198120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3810000"/>
            <a:ext cx="4343400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381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Information Flow = Galaxy</a:t>
            </a:r>
            <a:endParaRPr lang="en-US" sz="40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09600"/>
            <a:ext cx="4995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Many organizations do not understand the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difference between archiving and back-up.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According to AIIM survey,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59%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think that email is “archived” as part of back up or PST files.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That amounts to little more than an</a:t>
            </a: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e-mail digital landfill !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ocument sto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685800"/>
            <a:ext cx="3048000" cy="46482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3400"/>
            <a:ext cx="3810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Think about other kinds of electronic information…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44196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…many organizations have not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begun to address the core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 of managing electronic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information...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733800"/>
            <a:ext cx="4160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…most organizations likely have core systems to manage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MONEY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...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…but what about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INFORMATION?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online cont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533400"/>
            <a:ext cx="3933825" cy="54102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4267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Over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40%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organizations have no policy for classifying electronic information as business records.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Nearly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64%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users believe that their organization understands what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records are and how they should be retained.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Only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34%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have the same understanding when considering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records.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054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This means that most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ELECTRONIC INFORMATION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winds up in the digital landfill 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nfo 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3714750" cy="55626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26648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002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Only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organizations deliver any sort of training on how to handle electronic information.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10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means the CEO is going to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have an awful hard time in court explaining his/her digital landfill.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57200"/>
            <a:ext cx="3890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85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Think about legal exposure…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Think about process inefficiency…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44196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On a scale 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(terrible) to 10 (excellent)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how would you rate the effectiveness of your organization in managing information?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886200"/>
            <a:ext cx="41148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54%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would give themselves a grade 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or less.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Under 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533400"/>
            <a:ext cx="3486150" cy="47244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1"/>
            <a:ext cx="3657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52%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organizations have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“little or no confidence”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their electronic information is accurate, accessible, and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trustworthy.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743200"/>
            <a:ext cx="4191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…and yet over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organizations view their ability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manage electronic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information as critical to their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future.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33400"/>
            <a:ext cx="4214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4953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means that most organizations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are pretending the digital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landfill does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exist.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19870" y="6065203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43088"/>
            <a:ext cx="74676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1143000"/>
            <a:ext cx="541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The information Superhighway</a:t>
            </a:r>
            <a:endParaRPr lang="en-US" sz="28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6304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Solution = Information Management</a:t>
            </a:r>
            <a:endParaRPr lang="en-US" sz="28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formation He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57200"/>
            <a:ext cx="3429000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381000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true value of information is not its immediate use.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1702669"/>
            <a:ext cx="4114800" cy="14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value of information depends on two things: finding it, and being able to use it.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657600"/>
            <a:ext cx="4572000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order to effectively use information, it must be readily available for analysis and synthesis with other information. 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e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219200"/>
            <a:ext cx="44958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Content Management</a:t>
            </a:r>
            <a:endParaRPr lang="en-US" sz="40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90601"/>
            <a:ext cx="3810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Enterprise Content  Management  (ECM) is the set of strategies, methods, and  tools used to capture, manage, store, preserve, and deliver  content.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124200"/>
            <a:ext cx="3733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These strategies, methods, and tools allow managing content through its lifecycle from its creation, review, storage, and dissemination to destruction.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257800"/>
            <a:ext cx="35052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Main goals are accessibility,   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findability, and re-use of content.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14400"/>
            <a:ext cx="42672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There are few reasons to manage content: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Central documents repository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Enable collaboration 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Eliminate paper records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Automate processes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Protect sensitive information 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Improve control of information 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Increase efficiency and productivity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Reduce cost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Improve legal and regulatory compliance </a:t>
            </a: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Be able to search for documents, images, assets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Why Content Management? </a:t>
            </a:r>
            <a:endParaRPr lang="en-US" sz="4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ntent management 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066800"/>
            <a:ext cx="4495800" cy="50292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69296" y="6109252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5600" y="6096000"/>
            <a:ext cx="40049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information_over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429000" cy="4572000"/>
          </a:xfrm>
          <a:prstGeom prst="rect">
            <a:avLst/>
          </a:prstGeom>
        </p:spPr>
      </p:pic>
      <p:pic>
        <p:nvPicPr>
          <p:cNvPr id="4" name="Picture 3" descr="Info Over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371600"/>
            <a:ext cx="35052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81000"/>
            <a:ext cx="84558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5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Information Overload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5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910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 single business record can become a great liability in a litigation or a compliance audit. </a:t>
            </a:r>
          </a:p>
          <a:p>
            <a:endParaRPr lang="en-US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381000"/>
            <a:ext cx="4495800" cy="14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Litigation, regulatory compliance, external and internal audits are becoming increasingly important.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Content tends to be distributed far and wide…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9718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it could be misfiled or retained longer than required…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ediscov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81000"/>
            <a:ext cx="3553968" cy="4093464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7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810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Return on Investment</a:t>
            </a:r>
            <a:endParaRPr lang="en-US" sz="32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914400"/>
            <a:ext cx="5715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employee =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$100/hour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employee =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hour a day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information search 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efficiency and productivity =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$100 loss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employees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hour a day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information search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efficiency and productivity =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$10,000 loss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employees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year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information search 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working days)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$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26,000,000 lost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Legal Discovery or Compliance Audit + 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Lack of Documents = Disaster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cost of a content management solution =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$500,000 – 1,500,000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one time expense (commercial CMS)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$0 CMS cost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open source CMS</a:t>
            </a:r>
          </a:p>
        </p:txBody>
      </p:sp>
      <p:pic>
        <p:nvPicPr>
          <p:cNvPr id="5" name="Picture 4" descr="R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143000"/>
            <a:ext cx="2533650" cy="46482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81922" y="6043087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43000"/>
            <a:ext cx="43434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How many digital landfills are there in your organization?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the explosion of digital information making your organization more effective or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less effective?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8140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 your employees find the information they need when they need it?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724400"/>
            <a:ext cx="51816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 your employees collaborate on projects no matter where they are located in the world?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381000"/>
            <a:ext cx="6822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Few Questions to Consider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143000"/>
            <a:ext cx="2971800" cy="4648200"/>
          </a:xfrm>
          <a:prstGeom prst="rect">
            <a:avLst/>
          </a:prstGeom>
        </p:spPr>
      </p:pic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slidesharecdn.com/digitallandfill2-1213290149343458-9/95/slide-56-728.jpg?1231187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6248400" cy="46863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52578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Help is available!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3704" y="2209800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Galaxy Consulting provides consulting services in: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Content and knowledge management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Records management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Information architecture 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Enterprise search 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Document control 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Taxonomy and metadata development and management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Information governance 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Business analysis and usability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12698" y="6105387"/>
            <a:ext cx="3547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4953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960597"/>
            <a:ext cx="3886200" cy="60960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Eleonora </a:t>
            </a:r>
            <a:r>
              <a:rPr lang="fr-FR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Babayants</a:t>
            </a:r>
            <a:endParaRPr lang="fr-FR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82404" y="3657600"/>
            <a:ext cx="6302991" cy="266700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eleonora@galaxyconsulting.net</a:t>
            </a:r>
            <a:b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650-474-0955</a:t>
            </a:r>
          </a:p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650-716-3609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www.galaxyconsulting.net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GalaxyConsult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Facebook.com/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GalaxyConsult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01000" cy="24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56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7338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44958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last ten years the volume and diversity of digital information grew at unprecedented rates. </a:t>
            </a:r>
          </a:p>
        </p:txBody>
      </p:sp>
      <p:pic>
        <p:nvPicPr>
          <p:cNvPr id="6" name="Picture 5" descr="digital 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143000"/>
            <a:ext cx="3224784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2819400"/>
            <a:ext cx="44958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Amount of information is doubling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every 18 months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and unstructured information volumes grow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six times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faster than structured.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State of Digital Universe</a:t>
            </a:r>
            <a:endParaRPr lang="en-US" sz="40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30480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Galaxy Consulting www.galaxyconsulting.net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762000"/>
            <a:ext cx="42672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838200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 million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new people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on Facebook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last year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800 million total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86200" y="6096000"/>
            <a:ext cx="30480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acebook con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609600"/>
            <a:ext cx="4455081" cy="5125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3429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billion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pieces of content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shared on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Facebook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every month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6096000"/>
            <a:ext cx="33528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tw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81000"/>
            <a:ext cx="43434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365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million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new accounts on Twitter in 2010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 million total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33191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Twitter-bi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57200"/>
            <a:ext cx="4179426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billion tweets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sent on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Twitter in 2010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Now over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 million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tweets sent daily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6600" y="6096000"/>
            <a:ext cx="34290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Galaxy Consulting 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www.galaxyconsulting.net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3962400" cy="432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And a lot of other social media sites: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Blogs, microblogs, wikis,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social bookmarking,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curated news, etc.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4034" name="Picture 2" descr="http://www.calebstorkey.net/wp-content/uploads/2011/04/Social-Media-Si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762000"/>
            <a:ext cx="424815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3953</TotalTime>
  <Words>1394</Words>
  <Application>Microsoft Office PowerPoint</Application>
  <PresentationFormat>On-screen Show (4:3)</PresentationFormat>
  <Paragraphs>246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Aspect</vt:lpstr>
      <vt:lpstr>Galaxy Consulting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Eleonora Babayants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Eleonora</dc:creator>
  <cp:lastModifiedBy>Eleonora</cp:lastModifiedBy>
  <cp:revision>337</cp:revision>
  <dcterms:created xsi:type="dcterms:W3CDTF">2011-06-26T21:16:14Z</dcterms:created>
  <dcterms:modified xsi:type="dcterms:W3CDTF">2016-01-29T07:38:47Z</dcterms:modified>
</cp:coreProperties>
</file>