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418" r:id="rId3"/>
    <p:sldId id="419" r:id="rId4"/>
    <p:sldId id="336" r:id="rId5"/>
    <p:sldId id="421" r:id="rId6"/>
    <p:sldId id="422" r:id="rId7"/>
    <p:sldId id="423" r:id="rId8"/>
    <p:sldId id="429" r:id="rId9"/>
    <p:sldId id="424" r:id="rId10"/>
    <p:sldId id="389" r:id="rId11"/>
    <p:sldId id="380" r:id="rId12"/>
    <p:sldId id="392" r:id="rId13"/>
    <p:sldId id="427" r:id="rId14"/>
    <p:sldId id="425" r:id="rId15"/>
    <p:sldId id="426" r:id="rId16"/>
    <p:sldId id="435" r:id="rId17"/>
    <p:sldId id="436" r:id="rId18"/>
    <p:sldId id="434" r:id="rId19"/>
    <p:sldId id="431" r:id="rId20"/>
    <p:sldId id="432" r:id="rId21"/>
    <p:sldId id="433" r:id="rId22"/>
    <p:sldId id="41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E4B60-779E-43E0-B794-CFE328B8B834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8853F-3B41-424A-A36C-98E22BB4C5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6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8853F-3B41-424A-A36C-98E22BB4C5B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9A0982-BA1B-4302-B402-15CD7694C402}" type="datetimeFigureOut">
              <a:rPr lang="en-US" smtClean="0"/>
              <a:pPr/>
              <a:t>1/29/2016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3CBDF9-D2FF-43E7-8F89-B64C5195395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9225"/>
            <a:ext cx="8229600" cy="26670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Documents </a:t>
            </a: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Eleonora Babayants</a:t>
            </a:r>
          </a:p>
          <a:p>
            <a:pPr algn="ctr"/>
            <a:r>
              <a:rPr lang="en-US" sz="3600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Galaxy Consulting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2845"/>
            <a:ext cx="7930487" cy="20163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38835" y="575481"/>
            <a:ext cx="8763000" cy="7199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Social Computing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198737"/>
            <a:ext cx="5105400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blogs, instant messaging, wikis, social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tagging and bookmarking, discussion boards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with comments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fields,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Two-edged sword: knowledge sharing and      noise, volume and diversity of information.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Before: how much do you want to connect vs how   much do you want to collect?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Now: how much do you want to  curate vs not curate?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May impact ability to manage risk.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Increase information control and visibility.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Understand, develop policies and solutions to stay  compliant.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ocial medi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95400"/>
            <a:ext cx="3810000" cy="42672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324600"/>
            <a:ext cx="2955878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91319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Mobile Computing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1773" y="1447800"/>
            <a:ext cx="5410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Ability to access content from mobile devices.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and systems must be optimized for mobile devices.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working in the field must be able to     access content from their mobile devices.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mobile devices to collaborate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    documents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take meeting notes, create presentations,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collect data in the field.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content and services make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sense for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 devices.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of mobile content.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 requirements for mobile content.</a:t>
            </a:r>
          </a:p>
        </p:txBody>
      </p:sp>
      <p:pic>
        <p:nvPicPr>
          <p:cNvPr id="5" name="Picture 4" descr="mobile compu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3124200" cy="3733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248400"/>
            <a:ext cx="2895599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0403" y="589678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“Bring Your Own Device” (BYOD)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266967"/>
            <a:ext cx="525779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bring iPads, iPhones, Androids,      Blackberrys to work.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Benefit – cost savings to IT.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Security, workflow, management issues for IT.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Employees own devices, but they don’t own the corporate data.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data in the consumer-based public      cloud – cloud operator owns the data.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Hackers - accessing corporate data.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Define and control levels of access BYOD has to      a company networks, applications, and data.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Establish a comprehensive governance policy.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Y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64188"/>
            <a:ext cx="3352800" cy="46482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457" y="6248400"/>
            <a:ext cx="3108278" cy="5175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520890"/>
            <a:ext cx="87630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Security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risk management consultan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1" y="1143000"/>
            <a:ext cx="36544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9890" y="948690"/>
            <a:ext cx="5029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drug, not yet under patent protection, and an employee takes that information to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competitor.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information related to future revenue becomes disclosed.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sensitive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- product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roadmaps, manufacturing plans, vendor supply lists, marketing and promotional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strategies, etc.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policies, procedures, processes, roles, metrics,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controls allowing information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securely and properly shared across departments, geographic locations, and systems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of regulatory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legal, risk, and operational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30552" y="6172200"/>
            <a:ext cx="3302627" cy="537409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1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003" y="500416"/>
            <a:ext cx="8229600" cy="60732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Crisis Management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8265" y="990600"/>
            <a:ext cx="525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Situations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illness, weather, turnover, fire, flood, severe weather, facility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– phone cut-off, system outage, applications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down, network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Volume/Capacity – huge number of calls (in the example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situations – pandemic, loss of facility, tornado,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earthquake, etc.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for unplanned situation that would prevent a company from doing critical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to ensure that needed documents are available when needed, content restoration.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recovery.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5550" y="6212825"/>
            <a:ext cx="3014328" cy="44637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Image result for crisis manag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6" y="1219200"/>
            <a:ext cx="300819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9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381000"/>
            <a:ext cx="8077200" cy="62893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E-Discovery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36097" y="838200"/>
            <a:ext cx="5257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-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servers, archives, backup tapes,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 in case of a discovery order.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- inability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a discovery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order,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documents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timely manner,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 holds on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respond to legal requests, to solve litigation issues, mitigate the risk of sanctions, reduce impact and cost associated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litigation.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substantial discovery costs and discovery that disrupts normal business functions.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managed, retained, and can be quickly found and produced when it is required to do so in audits, investigations,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litigation.</a:t>
            </a:r>
          </a:p>
        </p:txBody>
      </p:sp>
      <p:pic>
        <p:nvPicPr>
          <p:cNvPr id="2050" name="Picture 2" descr="ediscovery solu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62" y="1009934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6394" y="6248400"/>
            <a:ext cx="2790598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6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3746" y="613296"/>
            <a:ext cx="8305800" cy="4191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Collaboration and New Employees Onboarding</a:t>
            </a:r>
            <a:endParaRPr lang="en-US" sz="3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066800"/>
            <a:ext cx="4952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 – need tools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share documents and coordinate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people.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real time access to relative and current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time irrespective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location.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employees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an access to relevant documents so that they could come to speed quickly and efficiently.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employees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lost on pondering how to find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money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company is wasting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paying them to be at work without getting work done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0597" y="6239549"/>
            <a:ext cx="2785728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ollaboration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7" y="1219200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327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464024"/>
            <a:ext cx="83058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Manual Processes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2574" y="1066800"/>
            <a:ext cx="5272826" cy="5859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 approval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loss of efficiency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productivity.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liability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inability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documents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right people.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formal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approval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review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automation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through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tasks.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cost and time to coordinate common business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performing your work instead of managing the logistics of the documents approval and review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regulatory and legal requirements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6200" y="6436722"/>
            <a:ext cx="3280325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ocument control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99" y="1219200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311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8116" y="1320926"/>
            <a:ext cx="4519684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Maintain </a:t>
            </a:r>
            <a:r>
              <a:rPr lang="en-US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legal and regulatory </a:t>
            </a: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compliance. </a:t>
            </a:r>
            <a:endParaRPr lang="en-US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Find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ocuments quickly and easily.</a:t>
            </a:r>
          </a:p>
          <a:p>
            <a:pPr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Eliminate paper records.</a:t>
            </a:r>
          </a:p>
          <a:p>
            <a:pPr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greater control of information assets.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Maximize collaboration and innovation.</a:t>
            </a: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Streamline new employees onboarding.</a:t>
            </a: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Automate processes.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Protect sensitive information. </a:t>
            </a: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Increase efficiency and productivity.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US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Reduce cost.</a:t>
            </a:r>
          </a:p>
        </p:txBody>
      </p:sp>
      <p:sp>
        <p:nvSpPr>
          <p:cNvPr id="4" name="Rectangle 3"/>
          <p:cNvSpPr/>
          <p:nvPr/>
        </p:nvSpPr>
        <p:spPr>
          <a:xfrm>
            <a:off x="408295" y="673458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Documents Management?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ntent management 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16" y="1447800"/>
            <a:ext cx="4495800" cy="4876800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316" y="6248400"/>
            <a:ext cx="3065508" cy="487362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6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60125" y="1219200"/>
            <a:ext cx="495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 an FDA audit?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company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 a discovery order, would the process you use to manage documents stand up to scrutiny?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your ability to find documents got worse in the last few years?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information they need when they need 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company’s processes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running as smoothly as they should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your company protected all sensitive documents?</a:t>
            </a:r>
          </a:p>
        </p:txBody>
      </p:sp>
      <p:pic>
        <p:nvPicPr>
          <p:cNvPr id="8" name="Picture 7" descr="ques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313" y="1219200"/>
            <a:ext cx="2590800" cy="50292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36812" y="4572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Few Questions to Consider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0736" y="6248400"/>
            <a:ext cx="2426458" cy="5175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4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2540" y="564109"/>
            <a:ext cx="8077200" cy="59709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Information - Strategic Asset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199" y="993047"/>
            <a:ext cx="5793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- strategic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asset of a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company: intellectual property, product roadmaps, manufacturing plans, etc.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value of information is not its immediate use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value of information depends on two things: finding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and being able to use it.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be readily available for analysis and synthesis with other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drives a company – development of new drugs, process improvement, innovation, expansion into new regions, cost savings, etc.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Pharmaceutical companies -  subject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strict compliance regulations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 control is the cornerstone of quality assurance system and compliance.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1845" y="1130491"/>
            <a:ext cx="2971800" cy="344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019800"/>
            <a:ext cx="2819400" cy="5175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9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ages.slidesharecdn.com/digitallandfill2-1213290149343458-9/95/slide-56-728.jpg?1231187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85800"/>
            <a:ext cx="6248400" cy="46863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0" y="5867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Help is available!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3300" y="6096000"/>
            <a:ext cx="2904699" cy="540841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7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75463" y="1283367"/>
            <a:ext cx="5715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provides services 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SzPct val="100000"/>
              <a:buFont typeface="Wingdings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control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 and knowledge management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Records management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architecture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Enterprise search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Taxonomy &amp; metadata development and management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Information governance </a:t>
            </a:r>
          </a:p>
          <a:p>
            <a:pPr>
              <a:lnSpc>
                <a:spcPct val="150000"/>
              </a:lnSpc>
              <a:buClrTx/>
              <a:buSzPct val="100000"/>
              <a:buFont typeface="Wingdings" pitchFamily="2" charset="2"/>
              <a:buChar char="Ø"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Business analysis and usability</a:t>
            </a:r>
          </a:p>
          <a:p>
            <a:pPr algn="ctr">
              <a:lnSpc>
                <a:spcPct val="150000"/>
              </a:lnSpc>
              <a:buClrTx/>
              <a:buSzPct val="100000"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us today to schedule your free consultation </a:t>
            </a:r>
          </a:p>
          <a:p>
            <a:pPr algn="ctr">
              <a:lnSpc>
                <a:spcPct val="150000"/>
              </a:lnSpc>
              <a:buClrTx/>
              <a:buSzPct val="100000"/>
            </a:pPr>
            <a:r>
              <a:rPr lang="en-US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650-474-0955 or visit us at </a:t>
            </a:r>
            <a:r>
              <a:rPr lang="en-US" sz="1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</a:p>
        </p:txBody>
      </p:sp>
      <p:pic>
        <p:nvPicPr>
          <p:cNvPr id="4098" name="Picture 2" descr="content management ser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1" y="1524000"/>
            <a:ext cx="30448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1000" y="5334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Services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43000" y="3429000"/>
            <a:ext cx="6302991" cy="26670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Eleonora Babayants 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- President</a:t>
            </a:r>
            <a:endParaRPr lang="fr-FR" sz="24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eleonora@galaxyconsulting.net</a:t>
            </a:r>
            <a:b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650-474-0955</a:t>
            </a:r>
          </a:p>
          <a:p>
            <a:pPr algn="ctr"/>
            <a:r>
              <a:rPr lang="fr-FR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Mobile</a:t>
            </a:r>
            <a:r>
              <a:rPr lang="fr-FR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650-716-3609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www.galaxyconsulting.net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Twitter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GalaxyConsult</a:t>
            </a:r>
          </a:p>
          <a:p>
            <a:pPr algn="ctr"/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Facebook.com/GalaxyConsult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458200" cy="24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8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4107" y="533400"/>
            <a:ext cx="8077200" cy="838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GxP/GMP and Document Control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1295400"/>
            <a:ext cx="5638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GxP/GMP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“A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manufacturer shall establish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maintain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procedures to control 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documents”. 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Control Procedures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 approval and distribution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Documents changes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Control Steps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Revising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Routing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Approval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Archiving</a:t>
            </a:r>
          </a:p>
        </p:txBody>
      </p:sp>
      <p:pic>
        <p:nvPicPr>
          <p:cNvPr id="2052" name="Picture 4" descr="http://2.bp.blogspot.com/-b4JGRurK9ek/TweoRu9SZ3I/AAAAAAAABKQ/EXzEGAlG3QI/s1600/G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124200" cy="253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1450" y="6285987"/>
            <a:ext cx="2933700" cy="457200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8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219200"/>
            <a:ext cx="5867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GxP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must be issued,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controlled using a document management system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Validation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certification, secure login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Auditing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Keeping archives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Non-repudiation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control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5146" y="518609"/>
            <a:ext cx="8763000" cy="7858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GxP/GMP and 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5" descr="software upd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146" y="1423916"/>
            <a:ext cx="2743200" cy="3429000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5146" y="6149320"/>
            <a:ext cx="2941092" cy="5175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4838" y="457200"/>
            <a:ext cx="8534400" cy="8984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Proliferation of Content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images.slidesharecdn.com/digitallandfill2-1213290149343458-9/95/slide-5-728.jpg?12311872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38" y="1219200"/>
            <a:ext cx="8481924" cy="5105400"/>
          </a:xfrm>
          <a:prstGeom prst="rect">
            <a:avLst/>
          </a:prstGeom>
          <a:noFill/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2400" y="6492875"/>
            <a:ext cx="3319128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0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960" y="105087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is stored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haphazardly on a variety of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servers and drives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and… even filing cabinets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 descr="File Syst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36" y="3124200"/>
            <a:ext cx="37338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4248" y="5157420"/>
            <a:ext cx="3876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think about email –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a policy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email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or an email management strategy?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7660" y="1203278"/>
            <a:ext cx="3873500" cy="4073711"/>
          </a:xfrm>
          <a:prstGeom prst="rect">
            <a:avLst/>
          </a:prstGeom>
        </p:spPr>
      </p:pic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236839"/>
            <a:ext cx="3319128" cy="4413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33960" y="491320"/>
            <a:ext cx="8534400" cy="74607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Proliferation of Content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64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0" y="1389797"/>
            <a:ext cx="41693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increased use of: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departmental network drives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collaboration tools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content management systems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email with file attachments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corporate blogs and wikis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nformation Mng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15" y="1355678"/>
            <a:ext cx="4434385" cy="4840335"/>
          </a:xfrm>
          <a:prstGeom prst="rect">
            <a:avLst/>
          </a:prstGeom>
        </p:spPr>
      </p:pic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05854" y="6410918"/>
            <a:ext cx="3242928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9623" y="518614"/>
            <a:ext cx="8534400" cy="72788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Proliferation of Content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885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447800"/>
            <a:ext cx="5105400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Litigation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regulatory compliance,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external and 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internal audits are </a:t>
            </a:r>
            <a:r>
              <a:rPr lang="en-US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important to remember.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tends to be distributed far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could be misfiled or retained longer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required.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business record can become a great liability in a litigation or a compliance audit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641" y="1524000"/>
            <a:ext cx="3509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533400"/>
            <a:ext cx="85344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Legal Exposure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0641" y="6172200"/>
            <a:ext cx="3354665" cy="5175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86201" y="1328381"/>
            <a:ext cx="5105399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There are duplicate and untraceable documents that crowd valuable information needed to get work done.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Employees spend too much time, about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20%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of their time, on average, looking for, not finding and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recreating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 information. </a:t>
            </a:r>
          </a:p>
          <a:p>
            <a:pPr marL="34290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Once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they find the information,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42%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of employees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the wrong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information.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- loss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efficiency, productivity, high labor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cost.</a:t>
            </a:r>
          </a:p>
        </p:txBody>
      </p:sp>
      <p:pic>
        <p:nvPicPr>
          <p:cNvPr id="3" name="Picture 2" descr="Information Over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031" y="1113094"/>
            <a:ext cx="3687170" cy="2819400"/>
          </a:xfrm>
          <a:prstGeom prst="rect">
            <a:avLst/>
          </a:prstGeom>
        </p:spPr>
      </p:pic>
      <p:pic>
        <p:nvPicPr>
          <p:cNvPr id="4" name="Picture 3" descr="info overloa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723" y="4114800"/>
            <a:ext cx="3536478" cy="212407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09800" y="506858"/>
            <a:ext cx="5928815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Process Inefficiency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64912" y="6407662"/>
            <a:ext cx="3406006" cy="365125"/>
          </a:xfrm>
        </p:spPr>
        <p:txBody>
          <a:bodyPr/>
          <a:lstStyle/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Galaxy Consulting 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www.galaxyconsulting.net</a:t>
            </a:r>
            <a:endParaRPr 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9252</TotalTime>
  <Words>1326</Words>
  <Application>Microsoft Office PowerPoint</Application>
  <PresentationFormat>On-screen Show (4:3)</PresentationFormat>
  <Paragraphs>196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    Documents Management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Management for Medical Affairs</dc:title>
  <dc:creator>Eleonora</dc:creator>
  <cp:lastModifiedBy>Eleonora</cp:lastModifiedBy>
  <cp:revision>1080</cp:revision>
  <dcterms:created xsi:type="dcterms:W3CDTF">2012-01-15T02:19:18Z</dcterms:created>
  <dcterms:modified xsi:type="dcterms:W3CDTF">2016-01-29T21:00:40Z</dcterms:modified>
</cp:coreProperties>
</file>